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65" r:id="rId5"/>
    <p:sldId id="257" r:id="rId6"/>
    <p:sldId id="259" r:id="rId7"/>
    <p:sldId id="266" r:id="rId8"/>
    <p:sldId id="258" r:id="rId9"/>
    <p:sldId id="260" r:id="rId10"/>
    <p:sldId id="261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/>
    <p:restoredTop sz="94590"/>
  </p:normalViewPr>
  <p:slideViewPr>
    <p:cSldViewPr snapToGrid="0" snapToObjects="1">
      <p:cViewPr>
        <p:scale>
          <a:sx n="89" d="100"/>
          <a:sy n="89" d="100"/>
        </p:scale>
        <p:origin x="1424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6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8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9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2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3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4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3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4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6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3"/>
            </a:gs>
            <a:gs pos="50000">
              <a:schemeClr val="accent5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608A9-B04C-8D49-8C73-214671FBAAE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BF937-CFD6-8E4B-93A8-EE4DB0985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9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1027"/>
            <a:ext cx="7772400" cy="1470025"/>
          </a:xfrm>
        </p:spPr>
        <p:txBody>
          <a:bodyPr/>
          <a:lstStyle/>
          <a:p>
            <a:r>
              <a:rPr lang="en-US" b="1" u="sng" dirty="0"/>
              <a:t>THE SEVEN PRINCIPLES OF ECONOMICS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33678"/>
            <a:ext cx="6400800" cy="1752600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chemeClr val="tx1"/>
                </a:solidFill>
              </a:rPr>
              <a:t>DO NOW: </a:t>
            </a:r>
            <a:r>
              <a:rPr lang="en-US" sz="3600" dirty="0">
                <a:solidFill>
                  <a:schemeClr val="tx1"/>
                </a:solidFill>
              </a:rPr>
              <a:t>WE LEARNED ABOUT THE FIRST PRINCIPLE OF ECONOMICS DURING OUR LAST CLASS. SEE IF YOU CAN FIND OUT WHAT THE SECOND PRINCIPLE IS BY LOOKING IN YOUR NOTES.</a:t>
            </a:r>
          </a:p>
        </p:txBody>
      </p:sp>
    </p:spTree>
    <p:extLst>
      <p:ext uri="{BB962C8B-B14F-4D97-AF65-F5344CB8AC3E}">
        <p14:creationId xmlns:p14="http://schemas.microsoft.com/office/powerpoint/2010/main" val="4342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15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15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Economic Principle #1 </a:t>
            </a:r>
            <a:br>
              <a:rPr lang="en-US" b="1" u="sng" dirty="0"/>
            </a:br>
            <a:r>
              <a:rPr lang="en-US" b="1" u="sng" dirty="0"/>
              <a:t>People Face Trade-offs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63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u="sng" dirty="0"/>
              <a:t>All decisions involve tradeoffs</a:t>
            </a:r>
          </a:p>
          <a:p>
            <a:r>
              <a:rPr lang="en-US" dirty="0"/>
              <a:t>Going to a party the night before your midterm leaves less time for studying</a:t>
            </a:r>
          </a:p>
          <a:p>
            <a:r>
              <a:rPr lang="en-US" dirty="0"/>
              <a:t>Having more money to buy stuff requires working longer hours, which leaves less time for leisure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2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67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Economic Principle #2 </a:t>
            </a:r>
            <a:br>
              <a:rPr lang="en-US" b="1" u="sng" dirty="0"/>
            </a:br>
            <a:r>
              <a:rPr lang="en-US" b="1" dirty="0"/>
              <a:t>The Cost of Something is what you give up to get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85359"/>
            <a:ext cx="8229600" cy="3463934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Making decisions requires comparing the costs and benefits of alternative choices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The opportunity cost of any item is whatever must be given up to obtain it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15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dirty="0"/>
              <a:t>“Opportunity Cost”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942322"/>
            <a:ext cx="9144000" cy="639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b="1" i="1" u="sng" dirty="0"/>
              <a:t>opportunity cost</a:t>
            </a:r>
            <a:r>
              <a:rPr lang="en-US" b="1" u="sng" dirty="0"/>
              <a:t> </a:t>
            </a:r>
            <a:r>
              <a:rPr lang="en-US" dirty="0"/>
              <a:t>refers to </a:t>
            </a:r>
            <a:r>
              <a:rPr lang="en-US" b="1" u="sng" dirty="0"/>
              <a:t>a benefit that a person could have received, but gave up, to take another course of action</a:t>
            </a:r>
            <a:r>
              <a:rPr lang="en-US" dirty="0"/>
              <a:t>. Stated differently, an </a:t>
            </a:r>
            <a:r>
              <a:rPr lang="en-US" i="1" dirty="0"/>
              <a:t>opportunity cost</a:t>
            </a:r>
            <a:r>
              <a:rPr lang="en-US" dirty="0"/>
              <a:t> represents an alternative given up when a decision is made. (e.g.)</a:t>
            </a:r>
          </a:p>
          <a:p>
            <a:r>
              <a:rPr lang="en-US" dirty="0"/>
              <a:t>The opportunity cost of Going to college for a year is </a:t>
            </a:r>
            <a:r>
              <a:rPr lang="en-US" b="1" u="sng" dirty="0"/>
              <a:t>not just</a:t>
            </a:r>
            <a:r>
              <a:rPr lang="en-US" dirty="0"/>
              <a:t> the tuition, books, and fees, </a:t>
            </a:r>
            <a:r>
              <a:rPr lang="en-US" b="1" u="sng" dirty="0"/>
              <a:t>but also the forgone wages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Seeing a movie is not just the price of the ticket, but the value of the time you send in the theater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88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THE 2nd PRINCIPLE OF ECONOMICS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8552" y="1456818"/>
            <a:ext cx="623787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600" b="1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</a:rPr>
              <a:t>COSTS VERSES BENEFITS</a:t>
            </a:r>
          </a:p>
        </p:txBody>
      </p:sp>
      <p:pic>
        <p:nvPicPr>
          <p:cNvPr id="6" name="BTL07_vid_pigs_450-16x9-mp4-1200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5801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3310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THE SECOND PRINCIPLE OF ECONOMICS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145" y="2121427"/>
            <a:ext cx="87776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Based on your Cost/Benefit Analysis, which building material is best to build a house that is wolf-proof?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875754"/>
            <a:ext cx="4535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Straw - $10 per unit</a:t>
            </a:r>
          </a:p>
          <a:p>
            <a:endParaRPr lang="en-US" sz="3600" dirty="0"/>
          </a:p>
          <a:p>
            <a:r>
              <a:rPr lang="en-US" sz="3600" dirty="0"/>
              <a:t>Sticks - $50 per unit</a:t>
            </a:r>
          </a:p>
          <a:p>
            <a:endParaRPr lang="en-US" sz="3600" dirty="0"/>
          </a:p>
          <a:p>
            <a:r>
              <a:rPr lang="en-US" sz="3600" dirty="0"/>
              <a:t>Bricks - $100 per unit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5368" y="3628756"/>
            <a:ext cx="4353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average Pig dwelling needs 10 units of material to build a house to minimum standards.</a:t>
            </a:r>
          </a:p>
        </p:txBody>
      </p:sp>
    </p:spTree>
    <p:extLst>
      <p:ext uri="{BB962C8B-B14F-4D97-AF65-F5344CB8AC3E}">
        <p14:creationId xmlns:p14="http://schemas.microsoft.com/office/powerpoint/2010/main" val="137315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104744"/>
            <a:ext cx="9144000" cy="886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/>
              <a:t>THE SECOND PRINCIPLE OF ECONOMICS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26547" y="1217240"/>
            <a:ext cx="0" cy="5418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659" y="1889163"/>
            <a:ext cx="4367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48694" y="1269583"/>
            <a:ext cx="143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COSTS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9379" y="1242832"/>
            <a:ext cx="204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BENEFITS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21" y="1856085"/>
            <a:ext cx="28225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BUILDING MATERIAL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93" y="2326955"/>
            <a:ext cx="2843451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Straw - $10 per unit</a:t>
            </a:r>
          </a:p>
          <a:p>
            <a:r>
              <a:rPr lang="en-US" sz="2400" dirty="0"/>
              <a:t>Sticks - $50 per unit</a:t>
            </a:r>
          </a:p>
          <a:p>
            <a:r>
              <a:rPr lang="en-US" sz="2400" dirty="0"/>
              <a:t>Bricks - $100 per unit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503510"/>
            <a:ext cx="2945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average Pig dwelling needs 10 units of material to build a house to minimum standards.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3452" y="1889163"/>
            <a:ext cx="3289054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Straw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3452" y="5061561"/>
            <a:ext cx="3289054" cy="156966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Bricks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843452" y="3491901"/>
            <a:ext cx="3289054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Sticks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132506" y="1923930"/>
            <a:ext cx="3011494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Straw</a:t>
            </a:r>
          </a:p>
          <a:p>
            <a:endParaRPr lang="en-US" sz="2400" b="1" u="sng" dirty="0"/>
          </a:p>
          <a:p>
            <a:endParaRPr lang="en-US" sz="2400" b="1" u="sng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CF0BC5-5B22-A64B-8C4A-1E0763409715}"/>
              </a:ext>
            </a:extLst>
          </p:cNvPr>
          <p:cNvSpPr txBox="1"/>
          <p:nvPr/>
        </p:nvSpPr>
        <p:spPr>
          <a:xfrm>
            <a:off x="45983" y="570052"/>
            <a:ext cx="90823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Based on the information below and the video that you just saw, complete the chart below.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3216F-5E94-0049-9D54-6FB37DD3E6EA}"/>
              </a:ext>
            </a:extLst>
          </p:cNvPr>
          <p:cNvSpPr txBox="1"/>
          <p:nvPr/>
        </p:nvSpPr>
        <p:spPr>
          <a:xfrm>
            <a:off x="6061968" y="3443370"/>
            <a:ext cx="3082032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Sticks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2A20EE-1AA6-E74C-9AA8-B548467BD235}"/>
              </a:ext>
            </a:extLst>
          </p:cNvPr>
          <p:cNvSpPr txBox="1"/>
          <p:nvPr/>
        </p:nvSpPr>
        <p:spPr>
          <a:xfrm>
            <a:off x="6061968" y="5041187"/>
            <a:ext cx="3066394" cy="156966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Bricks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508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4615"/>
            <a:ext cx="9144000" cy="886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/>
              <a:t>THE SECOND PRINCIPLE OF ECONOMICS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26547" y="1217240"/>
            <a:ext cx="0" cy="5418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659" y="1889163"/>
            <a:ext cx="4367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89184" y="1242832"/>
            <a:ext cx="143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COSTS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6547" y="1242832"/>
            <a:ext cx="204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BENEFITS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59" y="1048779"/>
            <a:ext cx="28225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BUILDING MATERIAL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1510444"/>
            <a:ext cx="2843451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Straw - $10 per unit</a:t>
            </a:r>
          </a:p>
          <a:p>
            <a:r>
              <a:rPr lang="en-US" sz="2400" dirty="0"/>
              <a:t>Sticks - $50 per unit</a:t>
            </a:r>
          </a:p>
          <a:p>
            <a:r>
              <a:rPr lang="en-US" sz="2400" dirty="0"/>
              <a:t>Bricks - $100 per unit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503510"/>
            <a:ext cx="2945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average Pig dwelling needs 10 units of material to build a house to minimum standards.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3452" y="1889163"/>
            <a:ext cx="3289054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Straw - $10 per unit X 10 units = $100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Not very strong won’t last long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3452" y="5061561"/>
            <a:ext cx="3289054" cy="156966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Bricks - $100 per unit x 10 units = $1000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Heavy, might need to hire someone to help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3452" y="3491901"/>
            <a:ext cx="3289054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Sticks - $50 per unit x 10 units = $500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Not as strong as bricks, won’t last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32506" y="1923930"/>
            <a:ext cx="3011494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Cheap compared to other choices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Light and easy to carry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0909" y="3491901"/>
            <a:ext cx="303309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Cheaper than bricks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Stronger than straw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0909" y="4322897"/>
            <a:ext cx="3017453" cy="2308324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Bricks are the strongest material available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Will last longer than sticks or straw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Wolf Proof!</a:t>
            </a:r>
          </a:p>
        </p:txBody>
      </p:sp>
    </p:spTree>
    <p:extLst>
      <p:ext uri="{BB962C8B-B14F-4D97-AF65-F5344CB8AC3E}">
        <p14:creationId xmlns:p14="http://schemas.microsoft.com/office/powerpoint/2010/main" val="1373154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145" y="153525"/>
            <a:ext cx="877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 your note book list make a list of three options for your life after High School.</a:t>
            </a:r>
          </a:p>
        </p:txBody>
      </p:sp>
    </p:spTree>
    <p:extLst>
      <p:ext uri="{BB962C8B-B14F-4D97-AF65-F5344CB8AC3E}">
        <p14:creationId xmlns:p14="http://schemas.microsoft.com/office/powerpoint/2010/main" val="1373154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497</Words>
  <Application>Microsoft Macintosh PowerPoint</Application>
  <PresentationFormat>On-screen Show (4:3)</PresentationFormat>
  <Paragraphs>68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THE SEVEN PRINCIPLES OF ECONOMICS</vt:lpstr>
      <vt:lpstr>Economic Principle #1  People Face Trade-offs </vt:lpstr>
      <vt:lpstr>Economic Principle #2  The Cost of Something is what you give up to get it</vt:lpstr>
      <vt:lpstr>“Opportunity Cost”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SEVEN PRINCIPLES OF ECONOMICS</dc:title>
  <dc:creator>Eric</dc:creator>
  <cp:lastModifiedBy>Brent Eric (10X399)</cp:lastModifiedBy>
  <cp:revision>22</cp:revision>
  <dcterms:created xsi:type="dcterms:W3CDTF">2015-09-17T16:06:32Z</dcterms:created>
  <dcterms:modified xsi:type="dcterms:W3CDTF">2018-09-13T14:41:04Z</dcterms:modified>
</cp:coreProperties>
</file>